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18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04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6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5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9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76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056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2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6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5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100000">
              <a:schemeClr val="tx2">
                <a:lumMod val="40000"/>
                <a:lumOff val="60000"/>
              </a:schemeClr>
            </a:gs>
            <a:gs pos="36000">
              <a:schemeClr val="tx2">
                <a:lumMod val="60000"/>
                <a:lumOff val="40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68C3A-0AAC-494E-B114-0E0944E48A0C}" type="datetimeFigureOut">
              <a:rPr lang="en-US" smtClean="0"/>
              <a:t>3/10/15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BA489-6302-834A-A295-43B32F10A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6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IGF Workshop Proposal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Universal Acceptance of Domain Names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6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IGF Workshop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1128"/>
              </a:spcBef>
            </a:pPr>
            <a:r>
              <a:rPr lang="en-US" dirty="0" smtClean="0"/>
              <a:t>IGF </a:t>
            </a:r>
            <a:r>
              <a:rPr lang="en-US" dirty="0"/>
              <a:t>is soliciting Workshop Proposals </a:t>
            </a:r>
            <a:r>
              <a:rPr lang="en-US" dirty="0" smtClean="0"/>
              <a:t>for Nov 2015 </a:t>
            </a:r>
            <a:r>
              <a:rPr lang="en-US" dirty="0"/>
              <a:t>meeting in </a:t>
            </a:r>
            <a:r>
              <a:rPr lang="en-US" dirty="0" smtClean="0"/>
              <a:t>Brazil</a:t>
            </a:r>
            <a:endParaRPr lang="en-US" dirty="0"/>
          </a:p>
          <a:p>
            <a:pPr>
              <a:spcBef>
                <a:spcPts val="1128"/>
              </a:spcBef>
            </a:pPr>
            <a:r>
              <a:rPr lang="en-US" dirty="0" smtClean="0"/>
              <a:t>Offer to sponsor an ICANN / DNA workshop </a:t>
            </a:r>
            <a:r>
              <a:rPr lang="en-US" dirty="0"/>
              <a:t>on Universal </a:t>
            </a:r>
            <a:r>
              <a:rPr lang="en-US" dirty="0" smtClean="0"/>
              <a:t>Acceptance </a:t>
            </a:r>
            <a:endParaRPr lang="en-US" dirty="0"/>
          </a:p>
          <a:p>
            <a:pPr>
              <a:spcBef>
                <a:spcPts val="1128"/>
              </a:spcBef>
            </a:pPr>
            <a:r>
              <a:rPr lang="en-US" dirty="0" smtClean="0"/>
              <a:t>Good </a:t>
            </a:r>
            <a:r>
              <a:rPr lang="en-US" dirty="0"/>
              <a:t>audience to promote UA </a:t>
            </a:r>
            <a:r>
              <a:rPr lang="en-US" dirty="0" smtClean="0"/>
              <a:t>awareness:</a:t>
            </a:r>
          </a:p>
          <a:p>
            <a:pPr lvl="1"/>
            <a:r>
              <a:rPr lang="en-US" dirty="0" smtClean="0"/>
              <a:t>2400 </a:t>
            </a:r>
            <a:r>
              <a:rPr lang="en-US" dirty="0"/>
              <a:t>onsite participants, including about </a:t>
            </a:r>
            <a:endParaRPr lang="en-US" dirty="0" smtClean="0"/>
          </a:p>
          <a:p>
            <a:pPr lvl="1"/>
            <a:r>
              <a:rPr lang="en-US" dirty="0" smtClean="0"/>
              <a:t>25</a:t>
            </a:r>
            <a:r>
              <a:rPr lang="en-US" dirty="0"/>
              <a:t>% from governments &amp; IGOs, </a:t>
            </a:r>
            <a:endParaRPr lang="en-US" dirty="0" smtClean="0"/>
          </a:p>
          <a:p>
            <a:pPr lvl="1"/>
            <a:r>
              <a:rPr lang="en-US" dirty="0" smtClean="0"/>
              <a:t>25</a:t>
            </a:r>
            <a:r>
              <a:rPr lang="en-US" dirty="0"/>
              <a:t>% private sector, and </a:t>
            </a:r>
            <a:endParaRPr lang="en-US" dirty="0" smtClean="0"/>
          </a:p>
          <a:p>
            <a:pPr lvl="1"/>
            <a:r>
              <a:rPr lang="en-US" dirty="0" smtClean="0"/>
              <a:t>110 </a:t>
            </a:r>
            <a:r>
              <a:rPr lang="en-US" dirty="0"/>
              <a:t>participants from media. </a:t>
            </a:r>
            <a:endParaRPr lang="en-US" dirty="0" smtClean="0"/>
          </a:p>
          <a:p>
            <a:pPr lvl="1"/>
            <a:r>
              <a:rPr lang="en-US" dirty="0" smtClean="0"/>
              <a:t>little </a:t>
            </a:r>
            <a:r>
              <a:rPr lang="en-US" dirty="0"/>
              <a:t>overlap with the ICANN crowd. </a:t>
            </a:r>
          </a:p>
          <a:p>
            <a:pPr>
              <a:spcBef>
                <a:spcPts val="1080"/>
              </a:spcBef>
            </a:pPr>
            <a:r>
              <a:rPr lang="en-US" dirty="0" smtClean="0"/>
              <a:t>Particulars: </a:t>
            </a:r>
          </a:p>
          <a:p>
            <a:pPr lvl="1"/>
            <a:r>
              <a:rPr lang="en-US" dirty="0" smtClean="0"/>
              <a:t>Write proposal (IGF</a:t>
            </a:r>
            <a:r>
              <a:rPr lang="en-US" dirty="0"/>
              <a:t>-furnished </a:t>
            </a:r>
            <a:r>
              <a:rPr lang="en-US" dirty="0" smtClean="0"/>
              <a:t>outline)</a:t>
            </a:r>
          </a:p>
          <a:p>
            <a:pPr lvl="1"/>
            <a:r>
              <a:rPr lang="en-US" dirty="0" smtClean="0"/>
              <a:t>Due 30 March</a:t>
            </a:r>
          </a:p>
          <a:p>
            <a:pPr lvl="1"/>
            <a:r>
              <a:rPr lang="en-US" dirty="0" smtClean="0"/>
              <a:t>Identify speakers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eport </a:t>
            </a:r>
            <a:r>
              <a:rPr lang="en-US" dirty="0"/>
              <a:t>on the proceedings. </a:t>
            </a:r>
            <a:endParaRPr lang="en-US" dirty="0" smtClean="0"/>
          </a:p>
          <a:p>
            <a:pPr lvl="1"/>
            <a:r>
              <a:rPr lang="en-US" dirty="0" smtClean="0"/>
              <a:t>No fee </a:t>
            </a:r>
            <a:r>
              <a:rPr lang="en-US" dirty="0"/>
              <a:t>for </a:t>
            </a:r>
            <a:r>
              <a:rPr lang="en-US" dirty="0" smtClean="0"/>
              <a:t>sponsorship</a:t>
            </a:r>
          </a:p>
          <a:p>
            <a:pPr lvl="1"/>
            <a:r>
              <a:rPr lang="en-US" dirty="0" smtClean="0"/>
              <a:t>Rapporteur required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334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IGF Meeting Sub-Themes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err="1"/>
              <a:t>Cybersecurity</a:t>
            </a:r>
            <a:r>
              <a:rPr lang="en-US" sz="2400" dirty="0"/>
              <a:t> and </a:t>
            </a:r>
            <a:r>
              <a:rPr lang="en-US" sz="2400" dirty="0" smtClean="0"/>
              <a:t>Trust</a:t>
            </a:r>
            <a:endParaRPr lang="en-US" sz="2400" dirty="0"/>
          </a:p>
          <a:p>
            <a:pPr lvl="0"/>
            <a:r>
              <a:rPr lang="en-US" sz="2400" dirty="0"/>
              <a:t>Internet </a:t>
            </a:r>
            <a:r>
              <a:rPr lang="en-US" sz="2400" dirty="0" smtClean="0"/>
              <a:t>Economy</a:t>
            </a:r>
            <a:endParaRPr lang="en-US" sz="2400" dirty="0"/>
          </a:p>
          <a:p>
            <a:pPr lvl="0"/>
            <a:r>
              <a:rPr lang="en-US" sz="2400" dirty="0"/>
              <a:t>Inclusiveness and </a:t>
            </a:r>
            <a:r>
              <a:rPr lang="en-US" sz="2400" dirty="0" smtClean="0"/>
              <a:t>Diversity* </a:t>
            </a:r>
            <a:endParaRPr lang="en-US" sz="2400" dirty="0"/>
          </a:p>
          <a:p>
            <a:pPr lvl="0"/>
            <a:r>
              <a:rPr lang="en-US" sz="2400" dirty="0" smtClean="0"/>
              <a:t>Openness*</a:t>
            </a:r>
            <a:endParaRPr lang="en-US" sz="2400" dirty="0"/>
          </a:p>
          <a:p>
            <a:pPr lvl="0"/>
            <a:r>
              <a:rPr lang="en-US" sz="2400" dirty="0"/>
              <a:t>Enhancing </a:t>
            </a:r>
            <a:r>
              <a:rPr lang="en-US" sz="2400" dirty="0" err="1"/>
              <a:t>Multistakeholder</a:t>
            </a:r>
            <a:r>
              <a:rPr lang="en-US" sz="2400" dirty="0"/>
              <a:t> </a:t>
            </a:r>
            <a:r>
              <a:rPr lang="en-US" sz="2400" dirty="0" smtClean="0"/>
              <a:t>Cooperation</a:t>
            </a:r>
            <a:endParaRPr lang="en-US" sz="2400" dirty="0"/>
          </a:p>
          <a:p>
            <a:pPr lvl="0"/>
            <a:r>
              <a:rPr lang="en-US" sz="2400" dirty="0"/>
              <a:t>Internet and Human </a:t>
            </a:r>
            <a:r>
              <a:rPr lang="en-US" sz="2400" dirty="0" smtClean="0"/>
              <a:t>Rights</a:t>
            </a:r>
            <a:endParaRPr lang="en-US" sz="2400" dirty="0"/>
          </a:p>
          <a:p>
            <a:pPr lvl="0"/>
            <a:r>
              <a:rPr lang="en-US" sz="2400" dirty="0"/>
              <a:t>Critical Internet </a:t>
            </a:r>
            <a:r>
              <a:rPr lang="en-US" sz="2400" dirty="0" smtClean="0"/>
              <a:t>Resources</a:t>
            </a:r>
            <a:endParaRPr lang="en-US" sz="2400" dirty="0"/>
          </a:p>
          <a:p>
            <a:pPr lvl="0"/>
            <a:r>
              <a:rPr lang="en-US" sz="2400" dirty="0"/>
              <a:t>Emerging </a:t>
            </a:r>
            <a:r>
              <a:rPr lang="en-US" sz="2400" dirty="0" smtClean="0"/>
              <a:t>Issues*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74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Convene a small communications-oriented team to: </a:t>
            </a:r>
          </a:p>
          <a:p>
            <a:r>
              <a:rPr lang="en-US" sz="2800" dirty="0" smtClean="0"/>
              <a:t>Define scope</a:t>
            </a:r>
          </a:p>
          <a:p>
            <a:r>
              <a:rPr lang="en-US" sz="2800" dirty="0" smtClean="0"/>
              <a:t>Select title</a:t>
            </a:r>
          </a:p>
          <a:p>
            <a:r>
              <a:rPr lang="en-US" sz="2800" dirty="0" smtClean="0"/>
              <a:t>Create proposal</a:t>
            </a:r>
          </a:p>
          <a:p>
            <a:r>
              <a:rPr lang="en-US" sz="2800" dirty="0" smtClean="0"/>
              <a:t>Identify speaker requirements and speakers</a:t>
            </a:r>
          </a:p>
          <a:p>
            <a:r>
              <a:rPr lang="en-US" sz="2800" dirty="0" smtClean="0"/>
              <a:t>Select 60 or 90 minute session</a:t>
            </a:r>
          </a:p>
          <a:p>
            <a:r>
              <a:rPr lang="en-US" sz="2800" dirty="0" smtClean="0"/>
              <a:t>Create unique format</a:t>
            </a:r>
          </a:p>
          <a:p>
            <a:pPr lvl="1"/>
            <a:r>
              <a:rPr lang="en-US" sz="2700" dirty="0" smtClean="0"/>
              <a:t>Remote hubs</a:t>
            </a:r>
          </a:p>
          <a:p>
            <a:pPr lvl="1"/>
            <a:r>
              <a:rPr lang="en-US" sz="2700" dirty="0" smtClean="0"/>
              <a:t>Audience testing</a:t>
            </a:r>
          </a:p>
          <a:p>
            <a:r>
              <a:rPr lang="en-US" sz="2800" dirty="0" smtClean="0"/>
              <a:t>Select rapporteur; remote coordinator</a:t>
            </a:r>
            <a:endParaRPr lang="en-US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http://</a:t>
            </a:r>
            <a:r>
              <a:rPr lang="en-US" sz="2800" dirty="0" err="1" smtClean="0"/>
              <a:t>www.intgovforum.org</a:t>
            </a:r>
            <a:r>
              <a:rPr lang="en-US" sz="2800" dirty="0" smtClean="0"/>
              <a:t>/</a:t>
            </a:r>
            <a:r>
              <a:rPr lang="en-US" sz="2800" dirty="0" err="1" smtClean="0"/>
              <a:t>cms</a:t>
            </a:r>
            <a:r>
              <a:rPr lang="en-US" sz="2800" dirty="0" smtClean="0"/>
              <a:t>/workshop-proposals/igf-guidelines-for-workshop-proposals-2015</a:t>
            </a:r>
            <a:endParaRPr lang="en-US" sz="2800" dirty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630025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UASG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…for budgeting consideration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801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Identify: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88229" y="2024900"/>
            <a:ext cx="2396069" cy="68295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  <a:gs pos="98000">
                <a:schemeClr val="accent6">
                  <a:lumMod val="60000"/>
                  <a:lumOff val="4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88229" y="3060582"/>
            <a:ext cx="2396069" cy="68295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  <a:gs pos="98000">
                <a:schemeClr val="accent6">
                  <a:lumMod val="60000"/>
                  <a:lumOff val="4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Resource Requirements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488229" y="4091006"/>
            <a:ext cx="2396069" cy="68295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  <a:gs pos="98000">
                <a:schemeClr val="accent6">
                  <a:lumMod val="60000"/>
                  <a:lumOff val="4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488229" y="5142062"/>
            <a:ext cx="2396069" cy="68295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  <a:gs pos="98000">
                <a:schemeClr val="accent6">
                  <a:lumMod val="60000"/>
                  <a:lumOff val="4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Cost - Benefit</a:t>
            </a:r>
            <a:endParaRPr lang="en-US" dirty="0"/>
          </a:p>
        </p:txBody>
      </p:sp>
      <p:cxnSp>
        <p:nvCxnSpPr>
          <p:cNvPr id="9" name="Straight Arrow Connector 8"/>
          <p:cNvCxnSpPr>
            <a:stCxn id="4" idx="2"/>
            <a:endCxn id="5" idx="0"/>
          </p:cNvCxnSpPr>
          <p:nvPr/>
        </p:nvCxnSpPr>
        <p:spPr>
          <a:xfrm>
            <a:off x="4686264" y="2707854"/>
            <a:ext cx="0" cy="352728"/>
          </a:xfrm>
          <a:prstGeom prst="straightConnector1">
            <a:avLst/>
          </a:prstGeom>
          <a:ln w="44450"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662867" y="3738278"/>
            <a:ext cx="0" cy="352728"/>
          </a:xfrm>
          <a:prstGeom prst="straightConnector1">
            <a:avLst/>
          </a:prstGeom>
          <a:ln w="44450"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662867" y="4789334"/>
            <a:ext cx="0" cy="352728"/>
          </a:xfrm>
          <a:prstGeom prst="straightConnector1">
            <a:avLst/>
          </a:prstGeom>
          <a:ln w="44450"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8800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Proposed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176"/>
              </a:spcBef>
            </a:pPr>
            <a:r>
              <a:rPr lang="en-US" dirty="0" smtClean="0"/>
              <a:t>UA Repository Maintenance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UA “complaint desk”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Global communications plan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Conference, </a:t>
            </a:r>
            <a:r>
              <a:rPr lang="en-US" dirty="0" err="1" smtClean="0"/>
              <a:t>hackathon</a:t>
            </a:r>
            <a:r>
              <a:rPr lang="en-US" dirty="0" smtClean="0"/>
              <a:t> and trade show presentations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PR Industry education sessions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Develop documentation and open-source solution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Survey current situation; establish baseline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Remote participation at IGF</a:t>
            </a:r>
          </a:p>
          <a:p>
            <a:pPr>
              <a:spcBef>
                <a:spcPts val="1176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745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248</Words>
  <Application>Microsoft Macintosh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IGF Workshop Proposal</vt:lpstr>
      <vt:lpstr>IGF Workshop Proposal</vt:lpstr>
      <vt:lpstr>IGF Meeting Sub-Themes </vt:lpstr>
      <vt:lpstr>Proposal</vt:lpstr>
      <vt:lpstr>UASG Activities</vt:lpstr>
      <vt:lpstr>Creating a Budget</vt:lpstr>
      <vt:lpstr>Some Proposed Activities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Pritz</dc:creator>
  <cp:lastModifiedBy>Kurt Pritz</cp:lastModifiedBy>
  <cp:revision>9</cp:revision>
  <dcterms:created xsi:type="dcterms:W3CDTF">2015-03-10T17:25:36Z</dcterms:created>
  <dcterms:modified xsi:type="dcterms:W3CDTF">2015-03-11T05:50:39Z</dcterms:modified>
</cp:coreProperties>
</file>