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304" r:id="rId3"/>
    <p:sldId id="291" r:id="rId4"/>
    <p:sldId id="305" r:id="rId5"/>
    <p:sldId id="292" r:id="rId6"/>
    <p:sldId id="314" r:id="rId7"/>
    <p:sldId id="313" r:id="rId8"/>
    <p:sldId id="309" r:id="rId9"/>
    <p:sldId id="293" r:id="rId10"/>
    <p:sldId id="294" r:id="rId11"/>
    <p:sldId id="295" r:id="rId12"/>
    <p:sldId id="299" r:id="rId13"/>
    <p:sldId id="306" r:id="rId14"/>
    <p:sldId id="296" r:id="rId15"/>
    <p:sldId id="297" r:id="rId16"/>
    <p:sldId id="298" r:id="rId17"/>
    <p:sldId id="300" r:id="rId18"/>
    <p:sldId id="301" r:id="rId19"/>
    <p:sldId id="302" r:id="rId20"/>
    <p:sldId id="307" r:id="rId21"/>
    <p:sldId id="303" r:id="rId22"/>
    <p:sldId id="308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5F0E57-D0B3-F340-9E7A-2BE5B9D4D7C9}">
          <p14:sldIdLst>
            <p14:sldId id="256"/>
            <p14:sldId id="304"/>
            <p14:sldId id="291"/>
            <p14:sldId id="305"/>
            <p14:sldId id="292"/>
            <p14:sldId id="314"/>
            <p14:sldId id="313"/>
            <p14:sldId id="309"/>
            <p14:sldId id="293"/>
            <p14:sldId id="294"/>
            <p14:sldId id="295"/>
            <p14:sldId id="299"/>
            <p14:sldId id="306"/>
            <p14:sldId id="296"/>
            <p14:sldId id="297"/>
            <p14:sldId id="298"/>
            <p14:sldId id="300"/>
            <p14:sldId id="301"/>
            <p14:sldId id="302"/>
            <p14:sldId id="307"/>
            <p14:sldId id="303"/>
            <p14:sldId id="30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E4B91"/>
    <a:srgbClr val="18548A"/>
    <a:srgbClr val="15538C"/>
    <a:srgbClr val="0B2F49"/>
    <a:srgbClr val="092F4B"/>
    <a:srgbClr val="A1472D"/>
    <a:srgbClr val="A34729"/>
    <a:srgbClr val="B87137"/>
    <a:srgbClr val="BA7132"/>
    <a:srgbClr val="17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4" autoAdjust="0"/>
    <p:restoredTop sz="95217" autoAdjust="0"/>
  </p:normalViewPr>
  <p:slideViewPr>
    <p:cSldViewPr snapToGrid="0" snapToObjects="1">
      <p:cViewPr>
        <p:scale>
          <a:sx n="100" d="100"/>
          <a:sy n="100" d="100"/>
        </p:scale>
        <p:origin x="-1560" y="-464"/>
      </p:cViewPr>
      <p:guideLst>
        <p:guide orient="horz" pos="2686"/>
        <p:guide pos="2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F13CC-A6A6-524A-A0F8-DAB9B298E3B6}" type="datetimeFigureOut">
              <a:rPr lang="en-US" smtClean="0"/>
              <a:t>5/18/15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ED518-EFD6-E34B-989E-6B6564A75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004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614CD-FA73-DF49-AA13-A5EF746D725A}" type="datetimeFigureOut">
              <a:rPr lang="en-US" smtClean="0"/>
              <a:t>5/18/15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02FF9-4628-B146-9948-95257A430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99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540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27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27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27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Breakup</a:t>
            </a:r>
            <a:r>
              <a:rPr lang="en-US" baseline="0" dirty="0" smtClean="0"/>
              <a:t> your presentation, divide it into sections.  This is especially useful if most of your presentation is text.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328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27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27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27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27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27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2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Breakup</a:t>
            </a:r>
            <a:r>
              <a:rPr lang="en-US" baseline="0" dirty="0" smtClean="0"/>
              <a:t> your presentation, divide it into sections.  This is especially useful if most of your presentation is text.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328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Breakup</a:t>
            </a:r>
            <a:r>
              <a:rPr lang="en-US" baseline="0" dirty="0" smtClean="0"/>
              <a:t> your presentation, divide it into sections.  This is especially useful if most of your presentation is text.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328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27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can</a:t>
            </a:r>
            <a:r>
              <a:rPr lang="en-US" baseline="0" dirty="0" smtClean="0"/>
              <a:t> adjust the email/web address to whichever email or web address is best suited to your presentation.  This should be your final slide.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22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27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Breakup</a:t>
            </a:r>
            <a:r>
              <a:rPr lang="en-US" baseline="0" dirty="0" smtClean="0"/>
              <a:t> your presentation, divide it into sections.  This is especially useful if most of your presentation is text.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328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27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2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27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27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2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40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2110371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372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083083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5112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</p:spTree>
    <p:extLst>
      <p:ext uri="{BB962C8B-B14F-4D97-AF65-F5344CB8AC3E}">
        <p14:creationId xmlns:p14="http://schemas.microsoft.com/office/powerpoint/2010/main" val="49883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genda2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29" r="19889"/>
          <a:stretch/>
        </p:blipFill>
        <p:spPr>
          <a:xfrm>
            <a:off x="0" y="-2541"/>
            <a:ext cx="9144000" cy="6869049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</p:spTree>
    <p:extLst>
      <p:ext uri="{BB962C8B-B14F-4D97-AF65-F5344CB8AC3E}">
        <p14:creationId xmlns:p14="http://schemas.microsoft.com/office/powerpoint/2010/main" val="18670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genda3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06" r="19518"/>
          <a:stretch/>
        </p:blipFill>
        <p:spPr>
          <a:xfrm>
            <a:off x="0" y="0"/>
            <a:ext cx="9155981" cy="6876852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</p:spTree>
    <p:extLst>
      <p:ext uri="{BB962C8B-B14F-4D97-AF65-F5344CB8AC3E}">
        <p14:creationId xmlns:p14="http://schemas.microsoft.com/office/powerpoint/2010/main" val="408033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7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64" r:id="rId4"/>
    <p:sldLayoutId id="2147483655" r:id="rId5"/>
    <p:sldLayoutId id="2147483663" r:id="rId6"/>
    <p:sldLayoutId id="2147483662" r:id="rId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76115" y="4471954"/>
            <a:ext cx="4742835" cy="697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700"/>
              </a:lnSpc>
            </a:pPr>
            <a:r>
              <a:rPr lang="en-US" sz="4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Universal Acceptance</a:t>
            </a:r>
            <a:endParaRPr lang="en-US" sz="40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76114" y="5152820"/>
            <a:ext cx="55481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Don Hollander| UA Initiative Manager</a:t>
            </a:r>
            <a:r>
              <a:rPr lang="en-US" sz="2000" dirty="0" smtClean="0">
                <a:solidFill>
                  <a:srgbClr val="FFFFFF"/>
                </a:solidFill>
                <a:latin typeface="Source Sans Pro"/>
                <a:ea typeface="Wingdings"/>
                <a:cs typeface="Source Sans Pro"/>
                <a:sym typeface="Wingdings"/>
              </a:rPr>
              <a:t>| 14 May 2015</a:t>
            </a:r>
            <a:endParaRPr lang="en-US" sz="20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45646" y="62719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408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1476673"/>
            <a:ext cx="810307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There are probably some network devices that have firewalls hardcoded for TLD validation.</a:t>
            </a:r>
          </a:p>
          <a:p>
            <a:pPr>
              <a:buSzPct val="75000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 </a:t>
            </a: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Browsers need to learn when an address is an address and when it is a </a:t>
            </a:r>
            <a:r>
              <a:rPr lang="en-US" sz="2000" smtClean="0">
                <a:solidFill>
                  <a:srgbClr val="0C1F24"/>
                </a:solidFill>
                <a:latin typeface="Source Sans Pro"/>
                <a:cs typeface="Source Sans Pro"/>
              </a:rPr>
              <a:t>search term</a:t>
            </a:r>
            <a:endParaRPr lang="en-US" sz="20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>
              <a:buSzPct val="75000"/>
            </a:pPr>
            <a:endParaRPr lang="en-US" sz="20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Other devices need to know that there are new TLDs</a:t>
            </a:r>
            <a:r>
              <a:rPr lang="en-US" sz="2000" dirty="0">
                <a:solidFill>
                  <a:srgbClr val="0C1F24"/>
                </a:solidFill>
                <a:latin typeface="Source Sans Pro"/>
                <a:cs typeface="Source Sans Pro"/>
              </a:rPr>
              <a:t> </a:t>
            </a: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being added every day that are no longer all in ASCII. [Think about your clever photocopier that will e-mail your scanned document. Can it cope with an non-ASCII address?]</a:t>
            </a: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Processing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078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1476673"/>
            <a:ext cx="810307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 Software needs to determine what it will display and under what circumstances.</a:t>
            </a:r>
            <a:b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</a:b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 </a:t>
            </a: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 Unicode or </a:t>
            </a:r>
            <a:r>
              <a:rPr lang="en-US" sz="2000" dirty="0" err="1" smtClean="0">
                <a:solidFill>
                  <a:srgbClr val="0C1F24"/>
                </a:solidFill>
                <a:latin typeface="Source Sans Pro"/>
                <a:cs typeface="Source Sans Pro"/>
              </a:rPr>
              <a:t>Punycode</a:t>
            </a: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?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 What if the device can’t display the characters?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What if a Unicode script is not installed?</a:t>
            </a:r>
          </a:p>
          <a:p>
            <a:pPr>
              <a:buSzPct val="75000"/>
            </a:pPr>
            <a:r>
              <a:rPr lang="en-US" sz="2000" dirty="0">
                <a:solidFill>
                  <a:srgbClr val="0C1F24"/>
                </a:solidFill>
                <a:latin typeface="Source Sans Pro"/>
                <a:cs typeface="Source Sans Pro"/>
              </a:rPr>
              <a:t> 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Display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995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1476673"/>
            <a:ext cx="81030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How are addresses treated?</a:t>
            </a: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Are all Mail Servers compliant? Clients?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What happens when mail encounters a non-compliant server or client?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What happens when a list of addresses included EAIs and ASCII addresses?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What happens when scripts are mixed? Particularly Arabic or Hebrew (Right to Left scripts)</a:t>
            </a:r>
            <a:r>
              <a:rPr lang="en-US" sz="2000" dirty="0">
                <a:solidFill>
                  <a:srgbClr val="0C1F24"/>
                </a:solidFill>
                <a:latin typeface="Source Sans Pro"/>
                <a:cs typeface="Source Sans Pro"/>
              </a:rPr>
              <a:t> </a:t>
            </a:r>
            <a:endParaRPr lang="en-US" sz="20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062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43280" y="1219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 smtClean="0">
                <a:latin typeface="Source Sans Pro"/>
                <a:cs typeface="Source Sans Pro"/>
              </a:rPr>
              <a:t>Who’s doing something about it?</a:t>
            </a:r>
          </a:p>
        </p:txBody>
      </p:sp>
    </p:spTree>
    <p:extLst>
      <p:ext uri="{BB962C8B-B14F-4D97-AF65-F5344CB8AC3E}">
        <p14:creationId xmlns:p14="http://schemas.microsoft.com/office/powerpoint/2010/main" val="20333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1476673"/>
            <a:ext cx="8103072" cy="3118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Most major Internet browsers and e-mail operations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Vendors 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IANA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>
                <a:solidFill>
                  <a:srgbClr val="0C1F24"/>
                </a:solidFill>
                <a:latin typeface="Source Sans Pro"/>
                <a:cs typeface="Source Sans Pro"/>
              </a:rPr>
              <a:t>Universal Acceptance Steering Group (UASG)</a:t>
            </a:r>
          </a:p>
          <a:p>
            <a:pPr>
              <a:lnSpc>
                <a:spcPct val="200000"/>
              </a:lnSpc>
              <a:buSzPct val="75000"/>
            </a:pP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UA </a:t>
            </a:r>
            <a:r>
              <a:rPr lang="en-US" dirty="0"/>
              <a:t>C</a:t>
            </a:r>
            <a:r>
              <a:rPr lang="en-US" dirty="0" smtClean="0"/>
              <a:t>ontributors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995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1476673"/>
            <a:ext cx="8103072" cy="4349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UASG Leaders &amp; Coordinators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UASG Subgroups</a:t>
            </a:r>
          </a:p>
          <a:p>
            <a:pPr marL="742950" lvl="1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Topline &amp; Technical Issues</a:t>
            </a:r>
          </a:p>
          <a:p>
            <a:pPr marL="742950" lvl="1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Internationalization</a:t>
            </a:r>
          </a:p>
          <a:p>
            <a:pPr marL="742950" lvl="1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Measurement and Monitoring</a:t>
            </a:r>
          </a:p>
          <a:p>
            <a:pPr marL="742950" lvl="1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Community </a:t>
            </a: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Outreach</a:t>
            </a:r>
          </a:p>
          <a:p>
            <a:pPr marL="742950" lvl="1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Coordination Group</a:t>
            </a:r>
            <a:endParaRPr lang="en-US" sz="20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Universal Acceptance Steering 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062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1476673"/>
            <a:ext cx="8103072" cy="3118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Identifying most effective areas to focus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Developing definitions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Developing technical specifications for solutions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Developing use cases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Defining UA ready</a:t>
            </a:r>
            <a:r>
              <a:rPr lang="en-US" sz="2000" dirty="0">
                <a:solidFill>
                  <a:srgbClr val="0C1F24"/>
                </a:solidFill>
                <a:latin typeface="Source Sans Pro"/>
                <a:cs typeface="Source Sans Pro"/>
              </a:rPr>
              <a:t> 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Topline &amp; Technical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062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1476673"/>
            <a:ext cx="8103072" cy="1887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Internationalized Domain Names focused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Email Address Internationalization Focused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Request for Comments</a:t>
            </a: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Internationalization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24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1476673"/>
            <a:ext cx="8103072" cy="3118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Defining success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>
                <a:solidFill>
                  <a:srgbClr val="0C1F24"/>
                </a:solidFill>
                <a:latin typeface="Source Sans Pro"/>
                <a:cs typeface="Source Sans Pro"/>
              </a:rPr>
              <a:t> </a:t>
            </a: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Building test platforms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Monitoring based on definitions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Building knowledge base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Collating complaints</a:t>
            </a: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Measurement &amp; Monitoring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24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1476673"/>
            <a:ext cx="8103072" cy="3734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Slicing and dicing communities of interest</a:t>
            </a:r>
          </a:p>
          <a:p>
            <a:pPr marL="742950" lvl="1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Geographic</a:t>
            </a:r>
          </a:p>
          <a:p>
            <a:pPr marL="742950" lvl="1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Application</a:t>
            </a:r>
          </a:p>
          <a:p>
            <a:pPr marL="742950" lvl="1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Industry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Creating white papers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Ambassadorships</a:t>
            </a: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Community Outreach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725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43280" y="1219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 smtClean="0">
                <a:latin typeface="Source Sans Pro"/>
                <a:cs typeface="Source Sans Pro"/>
              </a:rPr>
              <a:t>What is Universal Acceptance?</a:t>
            </a:r>
          </a:p>
        </p:txBody>
      </p:sp>
    </p:spTree>
    <p:extLst>
      <p:ext uri="{BB962C8B-B14F-4D97-AF65-F5344CB8AC3E}">
        <p14:creationId xmlns:p14="http://schemas.microsoft.com/office/powerpoint/2010/main" val="3167151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43280" y="1219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 smtClean="0">
                <a:latin typeface="Source Sans Pro"/>
                <a:cs typeface="Source Sans Pro"/>
              </a:rPr>
              <a:t>How can </a:t>
            </a:r>
            <a:r>
              <a:rPr lang="en-US" b="1" dirty="0">
                <a:latin typeface="Source Sans Pro"/>
                <a:cs typeface="Source Sans Pro"/>
              </a:rPr>
              <a:t>y</a:t>
            </a:r>
            <a:r>
              <a:rPr lang="en-US" b="1" dirty="0" smtClean="0">
                <a:latin typeface="Source Sans Pro"/>
                <a:cs typeface="Source Sans Pro"/>
              </a:rPr>
              <a:t>ou </a:t>
            </a:r>
            <a:r>
              <a:rPr lang="en-US" b="1" dirty="0">
                <a:latin typeface="Source Sans Pro"/>
                <a:cs typeface="Source Sans Pro"/>
              </a:rPr>
              <a:t>h</a:t>
            </a:r>
            <a:r>
              <a:rPr lang="en-US" b="1" dirty="0" smtClean="0">
                <a:latin typeface="Source Sans Pro"/>
                <a:cs typeface="Source Sans Pro"/>
              </a:rPr>
              <a:t>elp?</a:t>
            </a:r>
          </a:p>
        </p:txBody>
      </p:sp>
    </p:spTree>
    <p:extLst>
      <p:ext uri="{BB962C8B-B14F-4D97-AF65-F5344CB8AC3E}">
        <p14:creationId xmlns:p14="http://schemas.microsoft.com/office/powerpoint/2010/main" val="20333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1476673"/>
            <a:ext cx="8103072" cy="2503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Get involved 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Spread the word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Test your own systems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Advocate to your suppliers, governments, community leaders</a:t>
            </a: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How Can You Help?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725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38598" y="736024"/>
            <a:ext cx="6405402" cy="22492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 dirty="0">
              <a:solidFill>
                <a:prstClr val="white"/>
              </a:solidFill>
            </a:endParaRPr>
          </a:p>
        </p:txBody>
      </p:sp>
      <p:sp>
        <p:nvSpPr>
          <p:cNvPr id="7" name="Text Placeholder 32"/>
          <p:cNvSpPr txBox="1">
            <a:spLocks/>
          </p:cNvSpPr>
          <p:nvPr/>
        </p:nvSpPr>
        <p:spPr bwMode="auto">
          <a:xfrm>
            <a:off x="2968430" y="1603503"/>
            <a:ext cx="4808999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5143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8572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2001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15430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0002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4574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29146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3718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chemeClr val="bg1"/>
                </a:solidFill>
                <a:latin typeface="Source Sans Pro"/>
                <a:cs typeface="Source Sans Pro"/>
              </a:rPr>
              <a:t>Reach </a:t>
            </a:r>
            <a: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us at:</a:t>
            </a:r>
          </a:p>
          <a:p>
            <a: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Email: </a:t>
            </a:r>
            <a:r>
              <a:rPr lang="en-US" sz="2000" dirty="0" err="1" smtClean="0">
                <a:solidFill>
                  <a:schemeClr val="bg1"/>
                </a:solidFill>
                <a:latin typeface="Source Sans Pro"/>
                <a:cs typeface="Source Sans Pro"/>
              </a:rPr>
              <a:t>xxxx@xxx.com</a:t>
            </a:r>
            <a:endParaRPr lang="en-US" sz="2000" dirty="0" smtClean="0">
              <a:solidFill>
                <a:schemeClr val="bg1"/>
              </a:solidFill>
              <a:latin typeface="Source Sans Pro"/>
              <a:cs typeface="Source Sans Pro"/>
            </a:endParaRPr>
          </a:p>
          <a:p>
            <a: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Website: </a:t>
            </a:r>
            <a:r>
              <a:rPr lang="en-US" sz="2000" dirty="0" err="1" smtClean="0">
                <a:solidFill>
                  <a:schemeClr val="bg1"/>
                </a:solidFill>
                <a:latin typeface="Source Sans Pro"/>
                <a:cs typeface="Source Sans Pro"/>
              </a:rPr>
              <a:t>icann.org</a:t>
            </a:r>
            <a:endParaRPr lang="en-US" sz="2000" dirty="0" smtClean="0">
              <a:solidFill>
                <a:schemeClr val="bg1"/>
              </a:solidFill>
              <a:latin typeface="Source Sans Pro"/>
              <a:cs typeface="Source Sans Pro"/>
            </a:endParaRPr>
          </a:p>
        </p:txBody>
      </p:sp>
      <p:sp>
        <p:nvSpPr>
          <p:cNvPr id="8" name="Text Placeholder 33"/>
          <p:cNvSpPr txBox="1">
            <a:spLocks/>
          </p:cNvSpPr>
          <p:nvPr/>
        </p:nvSpPr>
        <p:spPr bwMode="auto">
          <a:xfrm>
            <a:off x="2968430" y="1099944"/>
            <a:ext cx="4808999" cy="393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5143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8572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2001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15430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0002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4574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29146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3718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AU" sz="2800" b="1" dirty="0">
                <a:solidFill>
                  <a:schemeClr val="bg1"/>
                </a:solidFill>
                <a:latin typeface="Source Sans Pro" charset="0"/>
                <a:ea typeface="Segoe UI" charset="0"/>
                <a:cs typeface="Segoe UI Semilight" charset="0"/>
              </a:rPr>
              <a:t>Thank You and Questions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" y="736024"/>
            <a:ext cx="2693114" cy="224925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2" name="Text Placeholder 32"/>
          <p:cNvSpPr txBox="1">
            <a:spLocks/>
          </p:cNvSpPr>
          <p:nvPr/>
        </p:nvSpPr>
        <p:spPr>
          <a:xfrm>
            <a:off x="161982" y="3271211"/>
            <a:ext cx="5422900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6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https://</a:t>
            </a:r>
            <a:r>
              <a:rPr lang="en-US" sz="16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mm.icann.org</a:t>
            </a:r>
            <a:r>
              <a:rPr lang="en-US" sz="16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/mailman/</a:t>
            </a:r>
            <a:r>
              <a:rPr lang="en-US" sz="16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listinfo</a:t>
            </a:r>
            <a:r>
              <a:rPr lang="en-US" sz="16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6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ua</a:t>
            </a:r>
            <a:r>
              <a:rPr lang="en-US" sz="16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-discuss</a:t>
            </a:r>
            <a:endParaRPr lang="en-US" sz="1600" dirty="0" smtClean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3" name="Text Placeholder 32"/>
          <p:cNvSpPr txBox="1">
            <a:spLocks/>
          </p:cNvSpPr>
          <p:nvPr/>
        </p:nvSpPr>
        <p:spPr>
          <a:xfrm>
            <a:off x="161982" y="3946105"/>
            <a:ext cx="5756218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6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https://</a:t>
            </a:r>
            <a:r>
              <a:rPr lang="en-US" sz="16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mm.icann.org</a:t>
            </a:r>
            <a:r>
              <a:rPr lang="en-US" sz="16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/mailman/</a:t>
            </a:r>
            <a:r>
              <a:rPr lang="en-US" sz="16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listinfo</a:t>
            </a:r>
            <a:r>
              <a:rPr lang="en-US" sz="16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6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ua</a:t>
            </a:r>
            <a:r>
              <a:rPr lang="en-US" sz="16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-priority-issues</a:t>
            </a:r>
          </a:p>
        </p:txBody>
      </p:sp>
      <p:sp>
        <p:nvSpPr>
          <p:cNvPr id="24" name="Text Placeholder 32"/>
          <p:cNvSpPr txBox="1">
            <a:spLocks/>
          </p:cNvSpPr>
          <p:nvPr/>
        </p:nvSpPr>
        <p:spPr>
          <a:xfrm>
            <a:off x="161982" y="4625555"/>
            <a:ext cx="5934018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6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https://</a:t>
            </a:r>
            <a:r>
              <a:rPr lang="en-US" sz="16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mm.icann.org</a:t>
            </a:r>
            <a:r>
              <a:rPr lang="en-US" sz="16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/mailman/</a:t>
            </a:r>
            <a:r>
              <a:rPr lang="en-US" sz="16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listinfo</a:t>
            </a:r>
            <a:r>
              <a:rPr lang="en-US" sz="16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6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ua-comms</a:t>
            </a:r>
            <a:endParaRPr lang="en-US" sz="1600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5" name="Text Placeholder 32"/>
          <p:cNvSpPr txBox="1">
            <a:spLocks/>
          </p:cNvSpPr>
          <p:nvPr/>
        </p:nvSpPr>
        <p:spPr>
          <a:xfrm>
            <a:off x="174682" y="5261227"/>
            <a:ext cx="5756218" cy="425654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6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https://</a:t>
            </a:r>
            <a:r>
              <a:rPr lang="en-US" sz="16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mm.icann.org</a:t>
            </a:r>
            <a:r>
              <a:rPr lang="en-US" sz="16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/mailman/</a:t>
            </a:r>
            <a:r>
              <a:rPr lang="en-US" sz="16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listinfo</a:t>
            </a:r>
            <a:r>
              <a:rPr lang="en-US" sz="16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6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ua</a:t>
            </a:r>
            <a:r>
              <a:rPr lang="en-US" sz="16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-international</a:t>
            </a:r>
          </a:p>
        </p:txBody>
      </p:sp>
      <p:sp>
        <p:nvSpPr>
          <p:cNvPr id="32" name="Text Placeholder 32"/>
          <p:cNvSpPr txBox="1">
            <a:spLocks/>
          </p:cNvSpPr>
          <p:nvPr/>
        </p:nvSpPr>
        <p:spPr>
          <a:xfrm>
            <a:off x="161982" y="3076185"/>
            <a:ext cx="4410018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600" b="1" dirty="0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General Universal Mailing List</a:t>
            </a:r>
            <a:endParaRPr lang="en-US" sz="1600" b="1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3" name="Text Placeholder 32"/>
          <p:cNvSpPr txBox="1">
            <a:spLocks/>
          </p:cNvSpPr>
          <p:nvPr/>
        </p:nvSpPr>
        <p:spPr>
          <a:xfrm>
            <a:off x="161982" y="3737936"/>
            <a:ext cx="4206817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600" b="1" dirty="0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Topline &amp; Technical Issues Project Group</a:t>
            </a:r>
            <a:endParaRPr lang="en-US" sz="1600" b="1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4" name="Text Placeholder 32"/>
          <p:cNvSpPr txBox="1">
            <a:spLocks/>
          </p:cNvSpPr>
          <p:nvPr/>
        </p:nvSpPr>
        <p:spPr>
          <a:xfrm>
            <a:off x="161982" y="4387430"/>
            <a:ext cx="4113098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600" b="1" dirty="0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Community Outreach Project Group</a:t>
            </a:r>
            <a:endParaRPr lang="en-US" sz="1600" b="1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5" name="Text Placeholder 32"/>
          <p:cNvSpPr txBox="1">
            <a:spLocks/>
          </p:cNvSpPr>
          <p:nvPr/>
        </p:nvSpPr>
        <p:spPr>
          <a:xfrm>
            <a:off x="174682" y="5073902"/>
            <a:ext cx="4410018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600" b="1" dirty="0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Internationalization Project Group</a:t>
            </a:r>
          </a:p>
        </p:txBody>
      </p:sp>
      <p:sp>
        <p:nvSpPr>
          <p:cNvPr id="39" name="Titl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Engage with UASG</a:t>
            </a:r>
            <a:endParaRPr lang="en-US" dirty="0"/>
          </a:p>
        </p:txBody>
      </p:sp>
      <p:pic>
        <p:nvPicPr>
          <p:cNvPr id="40" name="Picture 39" descr="ICANN_Logo_W.eps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982" y="921876"/>
            <a:ext cx="2366915" cy="1837061"/>
          </a:xfrm>
          <a:prstGeom prst="rect">
            <a:avLst/>
          </a:prstGeom>
        </p:spPr>
      </p:pic>
      <p:sp>
        <p:nvSpPr>
          <p:cNvPr id="26" name="Text Placeholder 32"/>
          <p:cNvSpPr txBox="1">
            <a:spLocks/>
          </p:cNvSpPr>
          <p:nvPr/>
        </p:nvSpPr>
        <p:spPr>
          <a:xfrm>
            <a:off x="161982" y="5737681"/>
            <a:ext cx="4410018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600" b="1" dirty="0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Measurement &amp; Monitoring Project Group</a:t>
            </a:r>
          </a:p>
        </p:txBody>
      </p:sp>
      <p:sp>
        <p:nvSpPr>
          <p:cNvPr id="3" name="Rectangle 2"/>
          <p:cNvSpPr/>
          <p:nvPr/>
        </p:nvSpPr>
        <p:spPr>
          <a:xfrm>
            <a:off x="73082" y="5946229"/>
            <a:ext cx="533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https://</a:t>
            </a:r>
            <a:r>
              <a:rPr lang="en-US" sz="1600" dirty="0" err="1"/>
              <a:t>mm.icann.org</a:t>
            </a:r>
            <a:r>
              <a:rPr lang="en-US" sz="1600" dirty="0"/>
              <a:t>/mailman/</a:t>
            </a:r>
            <a:r>
              <a:rPr lang="en-US" sz="1600" dirty="0" err="1"/>
              <a:t>listinfo</a:t>
            </a:r>
            <a:r>
              <a:rPr lang="en-US" sz="1600" dirty="0"/>
              <a:t>/</a:t>
            </a:r>
            <a:r>
              <a:rPr lang="en-US" sz="1600" dirty="0" err="1"/>
              <a:t>ua</a:t>
            </a:r>
            <a:r>
              <a:rPr lang="en-US" sz="1600" dirty="0"/>
              <a:t>-Measurement</a:t>
            </a:r>
          </a:p>
        </p:txBody>
      </p:sp>
    </p:spTree>
    <p:extLst>
      <p:ext uri="{BB962C8B-B14F-4D97-AF65-F5344CB8AC3E}">
        <p14:creationId xmlns:p14="http://schemas.microsoft.com/office/powerpoint/2010/main" val="278750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1476673"/>
            <a:ext cx="8103072" cy="2836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75000"/>
            </a:pPr>
            <a:r>
              <a:rPr lang="en-US" sz="2000" b="1" dirty="0">
                <a:solidFill>
                  <a:schemeClr val="tx2"/>
                </a:solidFill>
                <a:latin typeface="Source Sans Pro"/>
                <a:cs typeface="Source Sans Pro"/>
              </a:rPr>
              <a:t>Universal Acceptance</a:t>
            </a:r>
            <a:r>
              <a:rPr lang="en-US" sz="2000" b="1" dirty="0">
                <a:solidFill>
                  <a:srgbClr val="0C1F24"/>
                </a:solidFill>
                <a:latin typeface="Source Sans Pro"/>
                <a:cs typeface="Source Sans Pro"/>
              </a:rPr>
              <a:t>-</a:t>
            </a:r>
            <a:r>
              <a:rPr lang="en-US" sz="2000" dirty="0">
                <a:solidFill>
                  <a:srgbClr val="0C1F24"/>
                </a:solidFill>
                <a:latin typeface="Source Sans Pro"/>
                <a:cs typeface="Source Sans Pro"/>
              </a:rPr>
              <a:t> </a:t>
            </a: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All </a:t>
            </a:r>
            <a:r>
              <a:rPr lang="en-US" sz="2000" dirty="0">
                <a:solidFill>
                  <a:srgbClr val="0C1F24"/>
                </a:solidFill>
                <a:latin typeface="Source Sans Pro"/>
                <a:cs typeface="Source Sans Pro"/>
              </a:rPr>
              <a:t>TLDs are as acceptable as .com / </a:t>
            </a:r>
            <a:r>
              <a:rPr lang="en-US" sz="2000" dirty="0" err="1">
                <a:solidFill>
                  <a:srgbClr val="0C1F24"/>
                </a:solidFill>
                <a:latin typeface="Source Sans Pro"/>
                <a:cs typeface="Source Sans Pro"/>
              </a:rPr>
              <a:t>.net</a:t>
            </a:r>
            <a:r>
              <a:rPr lang="en-US" sz="2000" dirty="0">
                <a:solidFill>
                  <a:srgbClr val="0C1F24"/>
                </a:solidFill>
                <a:latin typeface="Source Sans Pro"/>
                <a:cs typeface="Source Sans Pro"/>
              </a:rPr>
              <a:t> in applications and websites and </a:t>
            </a: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email. Meaning any person can register and use any top-level domain (TLD) name in any format: web browsers, mobile apps, emails and setting up online accounts for Internet and other services.</a:t>
            </a: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>
              <a:lnSpc>
                <a:spcPct val="150000"/>
              </a:lnSpc>
              <a:buSzPct val="75000"/>
            </a:pPr>
            <a:endParaRPr lang="en-US" sz="20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Acceptance (UA)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607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43280" y="1219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 smtClean="0">
                <a:latin typeface="Source Sans Pro"/>
                <a:cs typeface="Source Sans Pro"/>
              </a:rPr>
              <a:t>What </a:t>
            </a:r>
            <a:r>
              <a:rPr lang="en-US" b="1" smtClean="0">
                <a:latin typeface="Source Sans Pro"/>
                <a:cs typeface="Source Sans Pro"/>
              </a:rPr>
              <a:t>is it?</a:t>
            </a:r>
            <a:endParaRPr lang="en-US" b="1" dirty="0" smtClean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0333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1476673"/>
            <a:ext cx="8103072" cy="36061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Not all </a:t>
            </a:r>
            <a:r>
              <a:rPr lang="en-US" sz="2000" dirty="0">
                <a:solidFill>
                  <a:srgbClr val="0C1F24"/>
                </a:solidFill>
                <a:latin typeface="Source Sans Pro"/>
                <a:cs typeface="Source Sans Pro"/>
              </a:rPr>
              <a:t>d</a:t>
            </a: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omain names in a TLD are useable in applications</a:t>
            </a:r>
          </a:p>
          <a:p>
            <a:pPr marL="742950" lvl="1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‘New’ TLDs are different</a:t>
            </a:r>
          </a:p>
          <a:p>
            <a:pPr marL="1200150" lvl="2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Non-ASCII</a:t>
            </a:r>
          </a:p>
          <a:p>
            <a:pPr marL="1200150" lvl="2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More than three characters</a:t>
            </a:r>
          </a:p>
          <a:p>
            <a:pPr marL="1200150" lvl="2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Rapid addition of TLDs</a:t>
            </a: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742950" lvl="1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 E-mail addresses rejected</a:t>
            </a:r>
          </a:p>
          <a:p>
            <a:pPr marL="742950" lvl="1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Browser interpret entry as a search string, not an address</a:t>
            </a:r>
            <a:b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</a:br>
            <a:endParaRPr lang="en-US" sz="20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Validation on entry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607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Lack of Support: All TLDs</a:t>
            </a:r>
            <a:endParaRPr lang="en-US" dirty="0"/>
          </a:p>
        </p:txBody>
      </p:sp>
      <p:pic>
        <p:nvPicPr>
          <p:cNvPr id="5" name="Picture 4" descr="Screen Shot 2015-05-18 at 2.37.13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0" y="703177"/>
            <a:ext cx="7886700" cy="5528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846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Lack of Support: Internationalized Domain Names</a:t>
            </a:r>
            <a:endParaRPr lang="en-US" dirty="0"/>
          </a:p>
        </p:txBody>
      </p:sp>
      <p:pic>
        <p:nvPicPr>
          <p:cNvPr id="5" name="Picture 4" descr="Screen Shot 2015-05-18 at 2.37.2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804777"/>
            <a:ext cx="7874000" cy="5401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0056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r>
              <a:rPr lang="en-US" dirty="0" smtClean="0"/>
              <a:t>Lack of Support: Internationalized Email</a:t>
            </a:r>
            <a:endParaRPr lang="en-US" dirty="0"/>
          </a:p>
        </p:txBody>
      </p:sp>
      <p:pic>
        <p:nvPicPr>
          <p:cNvPr id="5" name="Picture 4" descr="Screen Shot 2015-05-18 at 2.37.3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1" y="768893"/>
            <a:ext cx="7810500" cy="5230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577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1476673"/>
            <a:ext cx="8103072" cy="3426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Domain Addresses could be stored as 8-bit UTF-8 characters instead of the standard 7-bit ASCII. </a:t>
            </a:r>
          </a:p>
          <a:p>
            <a:pPr>
              <a:buSzPct val="75000"/>
            </a:pP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Domains Addresses could be stored as Puny Code (</a:t>
            </a:r>
            <a:r>
              <a:rPr lang="en-US" sz="2000" dirty="0" err="1" smtClean="0">
                <a:solidFill>
                  <a:srgbClr val="0C1F24"/>
                </a:solidFill>
                <a:latin typeface="Source Sans Pro"/>
                <a:cs typeface="Source Sans Pro"/>
              </a:rPr>
              <a:t>xn</a:t>
            </a: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--…) instead of Unicode.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URL </a:t>
            </a:r>
            <a:r>
              <a:rPr lang="en-US" sz="2000" dirty="0" err="1" smtClean="0">
                <a:solidFill>
                  <a:srgbClr val="0C1F24"/>
                </a:solidFill>
                <a:latin typeface="Source Sans Pro"/>
                <a:cs typeface="Source Sans Pro"/>
              </a:rPr>
              <a:t>vs</a:t>
            </a: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 IRLs – what’s to the Right of the “/” – and how is that stored?</a:t>
            </a:r>
          </a:p>
          <a:p>
            <a:pPr marL="285750" indent="-285750">
              <a:lnSpc>
                <a:spcPct val="200000"/>
              </a:lnSpc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Transformation will need to be done on the way in and on the way out.</a:t>
            </a:r>
            <a:b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</a:br>
            <a:r>
              <a:rPr lang="en-US" sz="2000" dirty="0">
                <a:solidFill>
                  <a:srgbClr val="0C1F24"/>
                </a:solidFill>
                <a:latin typeface="Source Sans Pro"/>
                <a:cs typeface="Source Sans Pro"/>
              </a:rPr>
              <a:t> 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Storage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078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CANN Template">
      <a:dk1>
        <a:srgbClr val="0A1F24"/>
      </a:dk1>
      <a:lt1>
        <a:sysClr val="window" lastClr="FFFFFF"/>
      </a:lt1>
      <a:dk2>
        <a:srgbClr val="1A87C9"/>
      </a:dk2>
      <a:lt2>
        <a:srgbClr val="EEECE1"/>
      </a:lt2>
      <a:accent1>
        <a:srgbClr val="1A87C9"/>
      </a:accent1>
      <a:accent2>
        <a:srgbClr val="0D436C"/>
      </a:accent2>
      <a:accent3>
        <a:srgbClr val="1B6F74"/>
      </a:accent3>
      <a:accent4>
        <a:srgbClr val="EA903A"/>
      </a:accent4>
      <a:accent5>
        <a:srgbClr val="DB6033"/>
      </a:accent5>
      <a:accent6>
        <a:srgbClr val="1768B1"/>
      </a:accent6>
      <a:hlink>
        <a:srgbClr val="1D98D3"/>
      </a:hlink>
      <a:folHlink>
        <a:srgbClr val="427B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Source Sans Pro"/>
            <a:cs typeface="Source Sans Pro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6905</TotalTime>
  <Words>963</Words>
  <Application>Microsoft Macintosh PowerPoint</Application>
  <PresentationFormat>On-screen Show (4:3)</PresentationFormat>
  <Paragraphs>144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PowerPoint Presentation</vt:lpstr>
      <vt:lpstr>Universal Acceptance (UA)</vt:lpstr>
      <vt:lpstr>PowerPoint Presentation</vt:lpstr>
      <vt:lpstr>Validation on entry</vt:lpstr>
      <vt:lpstr>Lack of Support: All TLDs</vt:lpstr>
      <vt:lpstr>Lack of Support: Internationalized Domain Names</vt:lpstr>
      <vt:lpstr>Lack of Support: Internationalized Email</vt:lpstr>
      <vt:lpstr>Storage</vt:lpstr>
      <vt:lpstr>Processing</vt:lpstr>
      <vt:lpstr>Display</vt:lpstr>
      <vt:lpstr>Emails</vt:lpstr>
      <vt:lpstr>PowerPoint Presentation</vt:lpstr>
      <vt:lpstr>UA Contributors</vt:lpstr>
      <vt:lpstr>Universal Acceptance Steering Group</vt:lpstr>
      <vt:lpstr>Topline &amp; Technical Issues</vt:lpstr>
      <vt:lpstr>Internationalization</vt:lpstr>
      <vt:lpstr>Measurement &amp; Monitoring</vt:lpstr>
      <vt:lpstr>Community Outreach</vt:lpstr>
      <vt:lpstr>PowerPoint Presentation</vt:lpstr>
      <vt:lpstr>How Can You Help?</vt:lpstr>
      <vt:lpstr>Engage with UASG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</dc:creator>
  <cp:lastModifiedBy>Erika Enge</cp:lastModifiedBy>
  <cp:revision>210</cp:revision>
  <cp:lastPrinted>2015-01-14T03:55:09Z</cp:lastPrinted>
  <dcterms:created xsi:type="dcterms:W3CDTF">2015-01-07T16:11:05Z</dcterms:created>
  <dcterms:modified xsi:type="dcterms:W3CDTF">2015-05-18T21:51:24Z</dcterms:modified>
</cp:coreProperties>
</file>